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58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4542" autoAdjust="0"/>
  </p:normalViewPr>
  <p:slideViewPr>
    <p:cSldViewPr snapToGrid="0">
      <p:cViewPr varScale="1">
        <p:scale>
          <a:sx n="72" d="100"/>
          <a:sy n="72" d="100"/>
        </p:scale>
        <p:origin x="1158" y="12"/>
      </p:cViewPr>
      <p:guideLst/>
    </p:cSldViewPr>
  </p:slideViewPr>
  <p:outlineViewPr>
    <p:cViewPr>
      <p:scale>
        <a:sx n="33" d="100"/>
        <a:sy n="33" d="100"/>
      </p:scale>
      <p:origin x="0" y="-464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25AEF-1097-4D34-8E86-1903C19A0170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E5E6E-41B3-44C1-9443-9F54357EFA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813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F81146-A90D-47EC-AD88-DD05F8137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4D8308-9588-44E5-8369-24B0852995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60BB5C-4659-4B3B-AC8E-1A3FAC68E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36908-1C49-4523-944B-6E553E7C3D86}" type="datetime1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C55D6A-D315-4F8F-8361-8C740C7A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11DF5A-DA61-4BA8-BCE4-4DA81C0A1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7568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17AB0C-58F6-4CF7-A564-B031447E3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6185878-C010-4187-881A-90D42CC05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75C3AC-27E0-4D7C-BF42-426484E45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DF23F-4F13-4B00-BD34-7A53A4784738}" type="datetime1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EBDB50-4BED-43F4-A035-763ECCA8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214497-DB5B-4B83-90C7-1F086E2ED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70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9F753F-AF45-44C8-BE98-48573F03CC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D4159D0-8B6C-49FE-A01E-C018F64CE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84CDD1-C7AE-4C96-9AB7-CB8D125F0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30B07-CA45-4523-9B0A-ACCBC86039EC}" type="datetime1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5AB671-8E5C-4227-A454-0B02A2ACD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B0184F-E157-4B55-B8E9-0D523007F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2915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86176-DFC5-4B9E-A3E5-A62BB9EE8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0127FB-9BCB-414A-BCFC-0A542EBF4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7C5317-0099-4314-8D01-BEC58C05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AAC5-1D2F-42D1-B20C-D4C1E4D90584}" type="datetime1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2F9827-5C9C-4FCC-B78C-BCA2561B9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C70F4F-141A-4685-B6F4-EC600AE0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7784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C8286B-1FA9-48E2-B75D-E62D378A6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69D284-A9CB-4EF7-8E37-40745EC41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29617C-89BC-4EF4-ABA2-6B7F3CD48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042A-EFFC-4203-BF1A-31B49CB20874}" type="datetime1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EFAB14-2654-4ECA-9A6F-D801DBFE4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3A07F6-73D5-449F-9A14-D0A519C1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140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7FB709-768E-443F-B228-6A0658547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C82C41-5C8C-417F-B75F-F8C76B0A26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C3068B-D6CA-4214-B29E-0DD88ADD6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D05FB5-8431-4A5E-8BE7-4A73BF834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12F5B-AA76-4D80-9AAF-909C910E268B}" type="datetime1">
              <a:rPr lang="ru-RU" smtClean="0"/>
              <a:t>05.11.2024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7CDC73C-E5F0-4E3E-98AE-1E33BFDDB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1C6D51-F31E-4A64-95DB-7DCCDE463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2266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2D5E85-B5FB-436D-977E-66F92ECB7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60AC23-2A2E-462E-859D-93939D446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CD3A69A-10BD-42B3-A337-8FBE52959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42BE978-E148-4B1D-972A-FB375EDC34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3B2D6CD-8014-429C-9778-FCEC32E6CE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3FE2D48-B0A0-493C-A292-4CEEA4DE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40908-DB3A-47D1-A595-9351B144D863}" type="datetime1">
              <a:rPr lang="ru-RU" smtClean="0"/>
              <a:t>05.11.2024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12AE618-57EA-4ABA-A96B-7B6CC119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7A50B7D-ACCD-4283-9242-82AC52F6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961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8C275-FAAC-4AD4-A5B0-380F91FA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8D80D78-E480-4C8C-B5D2-4F868AA88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3063C-BD55-4CF4-A2F3-3AB689F1C336}" type="datetime1">
              <a:rPr lang="ru-RU" smtClean="0"/>
              <a:t>05.11.2024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F7E9B9-4F06-4120-AEC6-F7C8C75C6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A2A2736-D98C-4630-960E-0FDCDF16F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0259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1921B-6CD4-48D8-A740-5C7EA14F2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8ADF5-AE60-492C-A8D2-5D6FEDF4A2D8}" type="datetime1">
              <a:rPr lang="ru-RU" smtClean="0"/>
              <a:t>05.11.2024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9B0D1BD-7610-4C98-B477-157BB9DD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00B7480-7B4B-4245-96E9-9CED78FC8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3436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FD3E8E-3D2D-4F6A-807E-11271F785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8D9979-D05D-472A-849F-0E573D8C4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C1AC6A0-28F8-4BCF-AFE2-2A45891EC2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E0F9AF5-8ABA-43FB-A228-6B8CD6C3F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9296-91A6-4A7C-BEB2-0EC1FF993262}" type="datetime1">
              <a:rPr lang="ru-RU" smtClean="0"/>
              <a:t>05.11.2024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521705-0F87-4CD2-94B2-AB162D220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E0DBC26-2AE6-46EE-BBE9-929D34D6C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9595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1DA691-FC50-4D61-B80A-E8B86023F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C96E1C7-6DF3-4122-9673-480F20895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58D04B-22C6-455A-87F2-D75778142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73E254-2D3E-49B8-92CE-1958E9D72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01A9-91B6-4C91-833F-F6D238E5CC0D}" type="datetime1">
              <a:rPr lang="ru-RU" smtClean="0"/>
              <a:t>05.11.2024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C0B68C-1AA8-40AD-9B4E-EF1F48184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C3DDA8-1134-4C62-BF64-49D5D169E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1373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60B0B2-F586-40AF-AB32-B286152CA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5C2C16E-10CE-409E-B210-5BD77BA2E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DA6F99-BBA1-4BFB-BC6F-EE91360C8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44CB5-3E90-48F8-888B-997A43E17DE6}" type="datetime1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E4F8DB-32C0-4475-BD41-A3E2E2280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DD9657-4AD3-4429-B47C-D7294625D7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4E85C-A5B3-4444-8388-A318F849C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367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951718-C81C-4BF7-9354-D50AEBB93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6685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7B57B-D2DC-4BE8-89B1-F4F310B534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99181"/>
            <a:ext cx="9144000" cy="2387600"/>
          </a:xfrm>
        </p:spPr>
        <p:txBody>
          <a:bodyPr>
            <a:normAutofit fontScale="90000"/>
          </a:bodyPr>
          <a:lstStyle/>
          <a:p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МИНОРБНАУКИ РОССИИ ФГБОУ ВО «</a:t>
            </a:r>
            <a:r>
              <a:rPr kumimoji="0" lang="ru-R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ТвГТУ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»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Факультет информационных технологий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Кафедра программного обеспечения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Направление подготовки бакалавров 09.03.04 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Программная инженерия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Выпускная квалификационная работа на тему: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Разработка мобильного приложения на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Android</a:t>
            </a:r>
            <a:b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“</a:t>
            </a:r>
            <a:r>
              <a:rPr kumimoji="0" lang="ru-RU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Социальный рейтинг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”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6248F40-E892-4BF5-9D0A-523C374B2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9400" y="4813300"/>
            <a:ext cx="9144000" cy="1655762"/>
          </a:xfrm>
        </p:spPr>
        <p:txBody>
          <a:bodyPr>
            <a:normAutofit lnSpcReduction="10000"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Выполнил студент 4 курса группы Б.ПИН.РИС2106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Сорокин Евгений Александрович.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Руководитель Артемов Игорь Юрьевич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Г. Тверь, 2024</a:t>
            </a:r>
          </a:p>
          <a:p>
            <a:endParaRPr lang="ru-RU" dirty="0"/>
          </a:p>
        </p:txBody>
      </p:sp>
      <p:sp>
        <p:nvSpPr>
          <p:cNvPr id="4" name="AutoShape 2" descr="A background image for a presentation with a tense and oppressive atmosphere. The design should feature a gradient of dark and moody colors, like deep blue, charcoal gray, and subtle hints of ominous red or purple. Include shadowy, abstract shapes that create a feeling of heaviness and unease, while remaining simple and minimalistic. The overall look should evoke a sense of discomfort and urgency, suitable for a theme that demands attention.">
            <a:extLst>
              <a:ext uri="{FF2B5EF4-FFF2-40B4-BE49-F238E27FC236}">
                <a16:creationId xmlns:a16="http://schemas.microsoft.com/office/drawing/2014/main" id="{75A5F176-913E-4E3C-B7EF-AC2D459A2E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35100" y="-1231900"/>
            <a:ext cx="4813300" cy="481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4755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C70316-EE97-4BEF-85AA-286F35AEB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5393"/>
            <a:ext cx="10515600" cy="1325563"/>
          </a:xfrm>
        </p:spPr>
        <p:txBody>
          <a:bodyPr>
            <a:noAutofit/>
          </a:bodyPr>
          <a:lstStyle/>
          <a:p>
            <a:r>
              <a:rPr lang="ru-RU" sz="3200" b="1" dirty="0">
                <a:solidFill>
                  <a:schemeClr val="bg1"/>
                </a:solidFill>
              </a:rPr>
              <a:t>Объект:</a:t>
            </a:r>
            <a:br>
              <a:rPr lang="ru-RU" sz="3200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Мобильное приложение "Социальный рейтинг" для оценки и отслеживания репутации пользователей на основе различных показателей.</a:t>
            </a:r>
            <a:br>
              <a:rPr lang="ru-RU" sz="3200" dirty="0">
                <a:solidFill>
                  <a:schemeClr val="bg1"/>
                </a:solidFill>
              </a:rPr>
            </a:br>
            <a:br>
              <a:rPr lang="ru-RU" sz="3200" dirty="0">
                <a:solidFill>
                  <a:schemeClr val="bg1"/>
                </a:solidFill>
              </a:rPr>
            </a:br>
            <a:r>
              <a:rPr lang="ru-RU" sz="3200" b="1" dirty="0">
                <a:solidFill>
                  <a:schemeClr val="bg1"/>
                </a:solidFill>
              </a:rPr>
              <a:t>Предметная область:</a:t>
            </a:r>
            <a:br>
              <a:rPr lang="ru-RU" sz="3200" dirty="0">
                <a:solidFill>
                  <a:schemeClr val="bg1"/>
                </a:solidFill>
              </a:rPr>
            </a:br>
            <a:r>
              <a:rPr lang="ru-RU" sz="3200" dirty="0">
                <a:solidFill>
                  <a:schemeClr val="bg1"/>
                </a:solidFill>
              </a:rPr>
              <a:t>Социальные взаимодействия и рейтинговые системы, применяемые для повышения доверия и прозрачности среди пользователей, предоставляя удобный способ оценивать надежность и активность на основе отзывов, участия в событиях и других параметров.</a:t>
            </a:r>
            <a:br>
              <a:rPr lang="ru-RU" sz="3200" dirty="0">
                <a:solidFill>
                  <a:schemeClr val="bg1"/>
                </a:solidFill>
              </a:rPr>
            </a:b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8640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81305BC-7724-4B73-BF15-0E16399E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7997"/>
            <a:ext cx="10515600" cy="5050860"/>
          </a:xfrm>
        </p:spPr>
        <p:txBody>
          <a:bodyPr>
            <a:normAutofit fontScale="92500" lnSpcReduction="10000"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Проблема: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В современном обществе участники множества социальных и профессиональных взаимодействий часто не имеют объективной информации о репутации друг друга, что затрудняет принятие решений о сотрудничестве и взаимодействии.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Актуальность: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С развитием цифровых технологий и увеличением количества онлайн-сообществ становится все более важным иметь надежные инструменты для оценки репутации. Мобильное приложение "Социальный рейтинг" предложит актуальное решение для формирования прозрачной системы оценок, способствующей повышению доверия между пользователями и улучшению качества социальных взаимодействий.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999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81305BC-7724-4B73-BF15-0E16399E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6900"/>
            <a:ext cx="10515600" cy="5994400"/>
          </a:xfrm>
        </p:spPr>
        <p:txBody>
          <a:bodyPr>
            <a:normAutofit fontScale="92500" lnSpcReduction="20000"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Цели: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Создать удобное и надежное мобильное приложение, которое предоставляет пользователям возможность оценивать и отслеживать репутацию других участников на основе объективных данных и отзывов.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Основные задачи:</a:t>
            </a:r>
            <a:endParaRPr lang="ru-RU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Разработать систему сбора и анализа данных для формирования социального рейтинга.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Обеспечить удобный и интуитивно понятный пользовательский интерфейс.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Реализовать механизм защиты данных и прозрачного отображения рейтингов.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Внедрить функции для оценки и оставления отзывов о пользователях.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Обеспечить возможность интеграции с социальными платформами для расширения возможностей оценки.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6422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81305BC-7724-4B73-BF15-0E16399E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2537"/>
            <a:ext cx="10515600" cy="56054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Технологии: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Мобильная разработка: </a:t>
            </a:r>
            <a:r>
              <a:rPr lang="en-US" sz="2800" dirty="0">
                <a:solidFill>
                  <a:schemeClr val="bg1"/>
                </a:solidFill>
              </a:rPr>
              <a:t>Kotlin</a:t>
            </a:r>
            <a:r>
              <a:rPr lang="ru-RU" sz="2800" dirty="0">
                <a:solidFill>
                  <a:schemeClr val="bg1"/>
                </a:solidFill>
              </a:rPr>
              <a:t> (для </a:t>
            </a:r>
            <a:r>
              <a:rPr lang="en-US" sz="2800" dirty="0">
                <a:solidFill>
                  <a:schemeClr val="bg1"/>
                </a:solidFill>
              </a:rPr>
              <a:t>UI Jetpack Compose</a:t>
            </a:r>
            <a:r>
              <a:rPr lang="ru-RU" sz="2800" dirty="0">
                <a:solidFill>
                  <a:schemeClr val="bg1"/>
                </a:solidFill>
              </a:rPr>
              <a:t>).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Серверная часть: C++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ru-RU" sz="28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База данных: </a:t>
            </a:r>
            <a:r>
              <a:rPr lang="ru-RU" sz="2800" dirty="0" err="1">
                <a:solidFill>
                  <a:schemeClr val="bg1"/>
                </a:solidFill>
              </a:rPr>
              <a:t>PostgreSQL</a:t>
            </a:r>
            <a:r>
              <a:rPr lang="ru-RU" sz="2800" dirty="0">
                <a:solidFill>
                  <a:schemeClr val="bg1"/>
                </a:solidFill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ru-RU" sz="28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Причины выбора: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Kotlin</a:t>
            </a:r>
            <a:r>
              <a:rPr lang="ru-RU" sz="2800" dirty="0">
                <a:solidFill>
                  <a:schemeClr val="bg1"/>
                </a:solidFill>
              </a:rPr>
              <a:t> удобно читаемый и компактен при написании.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C++ сочетает свойства как высокоуровневых, так и низкоуровневых языков.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 err="1">
                <a:solidFill>
                  <a:schemeClr val="bg1"/>
                </a:solidFill>
              </a:rPr>
              <a:t>PostgreSQL</a:t>
            </a:r>
            <a:r>
              <a:rPr lang="ru-RU" sz="2800" dirty="0">
                <a:solidFill>
                  <a:schemeClr val="bg1"/>
                </a:solidFill>
              </a:rPr>
              <a:t> расширяем и имеет богатый набор типов данных.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5</a:t>
            </a:fld>
            <a:endParaRPr lang="ru-RU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0AF809C-2BB4-440E-AA6E-270AD67E6043}"/>
              </a:ext>
            </a:extLst>
          </p:cNvPr>
          <p:cNvSpPr>
            <a:spLocks noGrp="1"/>
          </p:cNvSpPr>
          <p:nvPr/>
        </p:nvSpPr>
        <p:spPr>
          <a:xfrm>
            <a:off x="577477" y="326119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Средства проектирования и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3486814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563757" y="-893576"/>
            <a:ext cx="13755757" cy="7860434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6</a:t>
            </a:fld>
            <a:endParaRPr lang="ru-RU" dirty="0"/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58C33064-18A7-457C-9612-5C90DD20F18C}"/>
              </a:ext>
            </a:extLst>
          </p:cNvPr>
          <p:cNvSpPr txBox="1">
            <a:spLocks/>
          </p:cNvSpPr>
          <p:nvPr/>
        </p:nvSpPr>
        <p:spPr>
          <a:xfrm>
            <a:off x="838200" y="614362"/>
            <a:ext cx="10515600" cy="6107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800" b="1" dirty="0">
                <a:solidFill>
                  <a:schemeClr val="bg2"/>
                </a:solidFill>
              </a:rPr>
              <a:t>План проекта</a:t>
            </a:r>
            <a:br>
              <a:rPr lang="ru-RU" sz="2800" b="1" dirty="0">
                <a:solidFill>
                  <a:schemeClr val="bg2"/>
                </a:solidFill>
              </a:rPr>
            </a:b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2"/>
                </a:solidFill>
              </a:rPr>
              <a:t>Анализ требований: 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dirty="0">
                <a:solidFill>
                  <a:schemeClr val="bg2"/>
                </a:solidFill>
              </a:rPr>
              <a:t>Определение функциональных и нефункциональных требований.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2"/>
                </a:solidFill>
              </a:rPr>
              <a:t>Проектирование: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dirty="0">
                <a:solidFill>
                  <a:schemeClr val="bg2"/>
                </a:solidFill>
              </a:rPr>
              <a:t>Создание интерфейсов и UX-дизайна.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2"/>
                </a:solidFill>
              </a:rPr>
              <a:t>Разработка: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dirty="0">
                <a:solidFill>
                  <a:schemeClr val="bg2"/>
                </a:solidFill>
              </a:rPr>
              <a:t>Программирование основных модулей приложения.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dirty="0">
                <a:solidFill>
                  <a:schemeClr val="bg2"/>
                </a:solidFill>
              </a:rPr>
              <a:t>Реализация функций оценки, отзывов и управления данными.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2"/>
                </a:solidFill>
              </a:rPr>
              <a:t>Тестирование: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dirty="0">
                <a:solidFill>
                  <a:schemeClr val="bg2"/>
                </a:solidFill>
              </a:rPr>
              <a:t>Проверка функциональности и стабильности приложения.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dirty="0">
                <a:solidFill>
                  <a:schemeClr val="bg2"/>
                </a:solidFill>
              </a:rPr>
              <a:t>Исправление ошибок и оптимизация производительности.</a:t>
            </a:r>
            <a:br>
              <a:rPr lang="ru-RU" sz="2800" dirty="0">
                <a:solidFill>
                  <a:schemeClr val="bg2"/>
                </a:solidFill>
              </a:rPr>
            </a:b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702388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563757" y="-893576"/>
            <a:ext cx="13755758" cy="786043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626" y="136525"/>
            <a:ext cx="9090991" cy="5851525"/>
          </a:xfr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3200" b="1" dirty="0">
                <a:solidFill>
                  <a:schemeClr val="bg1"/>
                </a:solidFill>
              </a:rPr>
              <a:t>Основные функции:</a:t>
            </a:r>
            <a:br>
              <a:rPr lang="ru-RU" sz="3200" b="1" dirty="0">
                <a:solidFill>
                  <a:schemeClr val="bg1"/>
                </a:solidFill>
              </a:rPr>
            </a:br>
            <a:br>
              <a:rPr lang="ru-RU" sz="2400" dirty="0">
                <a:solidFill>
                  <a:schemeClr val="bg1"/>
                </a:solidFill>
              </a:rPr>
            </a:br>
            <a:r>
              <a:rPr lang="ru-RU" sz="2400" dirty="0">
                <a:solidFill>
                  <a:schemeClr val="bg1"/>
                </a:solidFill>
              </a:rPr>
              <a:t>Создание и управление профилем.</a:t>
            </a:r>
            <a:br>
              <a:rPr lang="ru-RU" sz="2400" dirty="0">
                <a:solidFill>
                  <a:schemeClr val="bg1"/>
                </a:solidFill>
              </a:rPr>
            </a:br>
            <a:r>
              <a:rPr lang="ru-RU" sz="2400" dirty="0">
                <a:solidFill>
                  <a:schemeClr val="bg1"/>
                </a:solidFill>
              </a:rPr>
              <a:t>Система, позволяющая пользователям оставлять оценки и писать отзывы о других участниках.</a:t>
            </a:r>
            <a:br>
              <a:rPr lang="ru-RU" sz="2400" dirty="0">
                <a:solidFill>
                  <a:schemeClr val="bg1"/>
                </a:solidFill>
              </a:rPr>
            </a:br>
            <a:r>
              <a:rPr lang="ru-RU" sz="2400" dirty="0">
                <a:solidFill>
                  <a:schemeClr val="bg1"/>
                </a:solidFill>
              </a:rPr>
              <a:t>Генерация социального рейтинга на основе собранных данных с визуализацией основных метрик.</a:t>
            </a:r>
            <a:br>
              <a:rPr lang="ru-RU" sz="2400" dirty="0">
                <a:solidFill>
                  <a:schemeClr val="bg1"/>
                </a:solidFill>
              </a:rPr>
            </a:br>
            <a:r>
              <a:rPr lang="ru-RU" sz="2400" dirty="0">
                <a:solidFill>
                  <a:schemeClr val="bg1"/>
                </a:solidFill>
              </a:rPr>
              <a:t>Оповещения о новых оценках, отзывах и важных событиях, влияющих на рейтинг.</a:t>
            </a:r>
            <a:br>
              <a:rPr lang="ru-RU" sz="2400" dirty="0">
                <a:solidFill>
                  <a:schemeClr val="bg1"/>
                </a:solidFill>
              </a:rPr>
            </a:br>
            <a:r>
              <a:rPr lang="ru-RU" sz="2400" dirty="0">
                <a:solidFill>
                  <a:schemeClr val="bg1"/>
                </a:solidFill>
              </a:rPr>
              <a:t>Механизмы шифрования и управления доступом для обеспечения конфиденциальности и безопасности информации.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7368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378226" y="-787558"/>
            <a:ext cx="13570227" cy="775441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Функциональная схема 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8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738E93-E41E-4A20-8985-EA3C44ED3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40779"/>
            <a:ext cx="8863709" cy="144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619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12192000" cy="696685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262" y="696429"/>
            <a:ext cx="10515600" cy="13255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Основные элементы интерфейса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9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728E5FF-F15D-4BD7-B758-1C5D106BB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9062" y="271220"/>
            <a:ext cx="2858191" cy="635153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2ECD43C-A53A-4411-9DCA-535DF2A476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253" y="235243"/>
            <a:ext cx="2876547" cy="639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972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480</Words>
  <Application>Microsoft Office PowerPoint</Application>
  <PresentationFormat>Широкоэкранный</PresentationFormat>
  <Paragraphs>39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Wingdings 3</vt:lpstr>
      <vt:lpstr>Тема Office</vt:lpstr>
      <vt:lpstr>МИНОРБНАУКИ РОССИИ ФГБОУ ВО «ТвГТУ» Факультет информационных технологий Кафедра программного обеспечения Направление подготовки бакалавров 09.03.04  Программная инженерия  Выпускная квалификационная работа на тему: Разработка мобильного приложения на Android “Социальный рейтинг”</vt:lpstr>
      <vt:lpstr>Объект: Мобильное приложение "Социальный рейтинг" для оценки и отслеживания репутации пользователей на основе различных показателей.  Предметная область: Социальные взаимодействия и рейтинговые системы, применяемые для повышения доверия и прозрачности среди пользователей, предоставляя удобный способ оценивать надежность и активность на основе отзывов, участия в событиях и других параметров. </vt:lpstr>
      <vt:lpstr>Презентация PowerPoint</vt:lpstr>
      <vt:lpstr>Презентация PowerPoint</vt:lpstr>
      <vt:lpstr>Презентация PowerPoint</vt:lpstr>
      <vt:lpstr>Презентация PowerPoint</vt:lpstr>
      <vt:lpstr>Основные функции:  Создание и управление профилем. Система, позволяющая пользователям оставлять оценки и писать отзывы о других участниках. Генерация социального рейтинга на основе собранных данных с визуализацией основных метрик. Оповещения о новых оценках, отзывах и важных событиях, влияющих на рейтинг. Механизмы шифрования и управления доступом для обеспечения конфиденциальности и безопасности информации.</vt:lpstr>
      <vt:lpstr>Функциональная схема </vt:lpstr>
      <vt:lpstr>Основные элементы интерфейса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МИНОРБНАУКИ РОССИИ ФГБОУ ВО «ТвГТУ» Факультет информационных технологий Кафедра программного обеспечения Направление подготовки бакалавров 09.03.04 Программная инженерия  Выпускная квалификационная работа на тему: Разработка мобильного приложения на Android “Социальный рейтинг”</dc:title>
  <dc:creator>I Men</dc:creator>
  <cp:lastModifiedBy>I Men</cp:lastModifiedBy>
  <cp:revision>10</cp:revision>
  <dcterms:created xsi:type="dcterms:W3CDTF">2024-11-04T21:29:36Z</dcterms:created>
  <dcterms:modified xsi:type="dcterms:W3CDTF">2024-11-04T23:23:35Z</dcterms:modified>
</cp:coreProperties>
</file>

<file path=docProps/thumbnail.jpeg>
</file>